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9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d993e05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混淆核反应的类型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254ecf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反应堆与核电站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88b7444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对核聚变的理解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cad1c77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对裂变反应方程的考查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f259cd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裂变反应的能量计算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1d7c7bf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题型5 对核聚变反应方程的考查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675947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题型6 核聚变反应的能量计算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4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0553f1c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题型7 粒子的分类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993e05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混淆核反应的类型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17.xml"/><Relationship Id="rId7" Type="http://schemas.openxmlformats.org/officeDocument/2006/relationships/image" Target="../media/image27.png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0.jpeg"/><Relationship Id="rId1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b5c190853?vop=1&amp;vop=1&amp;pid=688b7444b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裂变反应参与的核子数目可以大于聚变反应,故聚变反应释放的总能量不一定多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,但聚变反应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比裂变反应每个核子平均释放的能量一定多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,故A错误,B正确;由于聚变反应释放能量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,所以粒子的比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结合能变大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,故C错误；由于聚变反应中发生质量亏损,故聚变反应后质量变小,故D错误.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26bdd20ed?vop=1&amp;pid=8cad1c77a&amp;color=0,0,0&amp;vtp=1&amp;bt=1&amp;bbb=1&amp;hb=1"/>
              <p:cNvSpPr/>
              <p:nvPr/>
            </p:nvSpPr>
            <p:spPr>
              <a:xfrm>
                <a:off x="722376" y="972000"/>
                <a:ext cx="10753344" cy="8632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[四川成都2025高二下期末]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近代科学家发现了质子和中子等微观粒子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，促进了对原子核的认识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和利用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.下列四个核反应方程中都有中子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，我国利用中子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进行核裂变发电的反应方程是(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26bdd20ed?vop=1&amp;pid=8cad1c7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63283"/>
              </a:xfrm>
              <a:prstGeom prst="rect">
                <a:avLst/>
              </a:prstGeom>
              <a:blipFill rotWithShape="1">
                <a:blip r:embed="rId1"/>
                <a:stretch>
                  <a:fillRect l="-4" t="-52" r="-1175" b="-58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26bdd20ed.bracket?vop=1&amp;pid=8cad1c77a&amp;color=0,0,0&amp;vpa=5&amp;vtp=1"/>
          <p:cNvSpPr/>
          <p:nvPr/>
        </p:nvSpPr>
        <p:spPr>
          <a:xfrm>
            <a:off x="10901871" y="1423168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3_2#26bdd20ed.choices?vop=1&amp;pid=8cad1c77a&amp;color=0,0,0&amp;vtp=1&amp;bbb=1"/>
              <p:cNvSpPr/>
              <p:nvPr/>
            </p:nvSpPr>
            <p:spPr>
              <a:xfrm>
                <a:off x="722376" y="1837695"/>
                <a:ext cx="10753344" cy="8858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89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27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Al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15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3_2#26bdd20ed.choices?vop=1&amp;pid=8cad1c77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7695"/>
                <a:ext cx="10753344" cy="885889"/>
              </a:xfrm>
              <a:prstGeom prst="rect">
                <a:avLst/>
              </a:prstGeom>
              <a:blipFill rotWithShape="1">
                <a:blip r:embed="rId2"/>
                <a:stretch>
                  <a:fillRect l="-4" t="-1" b="-60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26bdd20ed?vop=1&amp;vop=1&amp;pid=8cad1c77a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核裂变是指重核被中子轰击后分裂成两个或多个中等大小的原子核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,故根据核裂变的定义只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B选项正确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选项是轻核聚变,C、D选项都是人工核反应.故选B.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26bdd20ed?vop=1&amp;vop=1&amp;pid=8cad1c7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39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cce6ec083?vop=1&amp;pid=af259cd41&amp;color=0,0,0&amp;vtp=1&amp;bt=1&amp;bbb=1&amp;hb=1"/>
              <p:cNvSpPr/>
              <p:nvPr/>
            </p:nvSpPr>
            <p:spPr>
              <a:xfrm>
                <a:off x="722376" y="972000"/>
                <a:ext cx="10753344" cy="18718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6.我国自主研发了“玲龙一号”核反应堆，核反应方程为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_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Σ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  <m:limLow>
                      <m:limLow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</m:e>
                          <m:li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𝑦</m:t>
                            </m:r>
                          </m:lim>
                        </m:limUpp>
                      </m:e>
                      <m:li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反应产物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  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衰变.已知核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  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的质量分别是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，真空中的光速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.则下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cce6ec083?vop=1&amp;pid=af259cd4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71853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1246" b="-24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cce6ec083.bracket?vop=1&amp;pid=af259cd41&amp;color=0,0,0&amp;vpa=6&amp;vtp=1"/>
          <p:cNvSpPr/>
          <p:nvPr/>
        </p:nvSpPr>
        <p:spPr>
          <a:xfrm>
            <a:off x="2700401" y="24388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6_2#cce6ec083.choices?vop=1&amp;pid=af259cd41&amp;color=0,0,0&amp;vtp=1&amp;bbb=1"/>
              <p:cNvSpPr/>
              <p:nvPr/>
            </p:nvSpPr>
            <p:spPr>
              <a:xfrm>
                <a:off x="722376" y="2845185"/>
                <a:ext cx="10753344" cy="180009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A.核反应方程中的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  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  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    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核裂变放出的核能约为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6_2#cce6ec083.choices?vop=1&amp;pid=af259cd4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5185"/>
                <a:ext cx="10753344" cy="1800098"/>
              </a:xfrm>
              <a:prstGeom prst="rect">
                <a:avLst/>
              </a:prstGeom>
              <a:blipFill rotWithShape="1">
                <a:blip r:embed="rId2"/>
                <a:stretch>
                  <a:fillRect l="-4" t="-21" b="-29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cce6ec083?vop=1&amp;vop=1&amp;pid=af259cd41&amp;color=0,0,0&amp;vtp=1&amp;bt=1&amp;bbb=1&amp;hb=1"/>
              <p:cNvSpPr/>
              <p:nvPr/>
            </p:nvSpPr>
            <p:spPr>
              <a:xfrm>
                <a:off x="722376" y="972000"/>
                <a:ext cx="10753344" cy="272256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根据质量数守恒和电荷数守恒可知核反应方程中的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56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；该核反应的产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物比反应物更稳定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,而比结合能越大原子核越稳定,可知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B正确；根据题意可知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衰变,因此其衰变方程为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据爱因斯坦质能方程有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cce6ec083?vop=1&amp;vop=1&amp;pid=af259cd4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256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943" b="-16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9_1#8a539490b?vop=1&amp;pid=af259cd41&amp;color=0,0,0&amp;vtp=1&amp;bt=1&amp;bbb=1&amp;hb=1"/>
              <p:cNvSpPr/>
              <p:nvPr/>
            </p:nvSpPr>
            <p:spPr>
              <a:xfrm>
                <a:off x="722376" y="972000"/>
                <a:ext cx="10753344" cy="9009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7.某次核反应中，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，同时释放出若干中子.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的平均结合能约为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的平均结合能约为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的平均结合能约为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9_1#8a539490b?vop=1&amp;pid=af259cd4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0938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56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20_1#44e9a0aaf?vop=1&amp;pid=8a539490b&amp;color=0,0,0&amp;vtp=1&amp;bbb=1"/>
              <p:cNvSpPr/>
              <p:nvPr/>
            </p:nvSpPr>
            <p:spPr>
              <a:xfrm>
                <a:off x="722376" y="1928437"/>
                <a:ext cx="10753344" cy="4178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（1）求把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分解成核子时，要吸收多少能量；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20_1#44e9a0aaf?vop=1&amp;pid=8a539490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8437"/>
                <a:ext cx="10753344" cy="417894"/>
              </a:xfrm>
              <a:prstGeom prst="rect">
                <a:avLst/>
              </a:prstGeom>
              <a:blipFill rotWithShape="1">
                <a:blip r:embed="rId2"/>
                <a:stretch>
                  <a:fillRect l="-4" t="-138" b="-123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1_1#44e9a0aaf?vop=1&amp;vop=1&amp;pid=8a539490b&amp;color=0,0,0&amp;vtp=1&amp;bbb=1"/>
              <p:cNvSpPr/>
              <p:nvPr/>
            </p:nvSpPr>
            <p:spPr>
              <a:xfrm>
                <a:off x="722376" y="23943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𝟕𝟖𝟔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21_1#44e9a0aaf?vop=1&amp;vop=1&amp;pid=8a539490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94337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97" b="-141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22_1#44e9a0aaf?vop=1&amp;vop=1&amp;pid=8a539490b&amp;color=0,0,0&amp;vtp=1&amp;bbb=1"/>
              <p:cNvSpPr/>
              <p:nvPr/>
            </p:nvSpPr>
            <p:spPr>
              <a:xfrm>
                <a:off x="722376" y="2804928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把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分解成核子时,要吸收的能量为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22_1#44e9a0aaf?vop=1&amp;vop=1&amp;pid=8a539490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04928"/>
                <a:ext cx="10753344" cy="434785"/>
              </a:xfrm>
              <a:prstGeom prst="rect">
                <a:avLst/>
              </a:prstGeom>
              <a:blipFill rotWithShape="1">
                <a:blip r:embed="rId4"/>
                <a:stretch>
                  <a:fillRect l="-4" t="-31" b="-138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BD.23_1#c563c6c89?vop=1&amp;pid=8a539490b&amp;color=0,0,0&amp;vtp=1&amp;bbb=1"/>
              <p:cNvSpPr/>
              <p:nvPr/>
            </p:nvSpPr>
            <p:spPr>
              <a:xfrm>
                <a:off x="722376" y="3290322"/>
                <a:ext cx="10753344" cy="4183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（2）求使相应的核子分别结合成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时，要释放出多少能量；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BD.23_1#c563c6c89?vop=1&amp;pid=8a539490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90322"/>
                <a:ext cx="10753344" cy="418338"/>
              </a:xfrm>
              <a:prstGeom prst="rect">
                <a:avLst/>
              </a:prstGeom>
              <a:blipFill rotWithShape="1">
                <a:blip r:embed="rId5"/>
                <a:stretch>
                  <a:fillRect l="-4" t="-93" b="-122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24_1#c563c6c89?vop=1&amp;vop=1&amp;pid=8a539490b&amp;color=0,0,0&amp;vtp=1&amp;bbb=1"/>
              <p:cNvSpPr/>
              <p:nvPr/>
            </p:nvSpPr>
            <p:spPr>
              <a:xfrm>
                <a:off x="722376" y="3755904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𝟏𝟒𝟐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𝟕𝟖𝟑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O_6_AN.24_1#c563c6c89?vop=1&amp;vop=1&amp;pid=8a539490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55904"/>
                <a:ext cx="10753344" cy="400050"/>
              </a:xfrm>
              <a:prstGeom prst="rect">
                <a:avLst/>
              </a:prstGeom>
              <a:blipFill rotWithShape="1">
                <a:blip r:embed="rId6"/>
                <a:stretch>
                  <a:fillRect l="-4" t="-128" b="-141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6_AS.25_1#c563c6c89?vop=1&amp;vop=1&amp;pid=8a539490b&amp;color=0,0,0&amp;vtp=1&amp;bbb=1"/>
              <p:cNvSpPr/>
              <p:nvPr/>
            </p:nvSpPr>
            <p:spPr>
              <a:xfrm>
                <a:off x="722376" y="4166495"/>
                <a:ext cx="10753344" cy="90690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使相应的核子结合成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要释放的能量为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使相应的核子结合成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要释放的能量为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O_6_AS.25_1#c563c6c89?vop=1&amp;vop=1&amp;pid=8a539490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66495"/>
                <a:ext cx="10753344" cy="906907"/>
              </a:xfrm>
              <a:prstGeom prst="rect">
                <a:avLst/>
              </a:prstGeom>
              <a:blipFill rotWithShape="1">
                <a:blip r:embed="rId7"/>
                <a:stretch>
                  <a:fillRect l="-4" t="-29" b="-49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6_1#a8dc04042?vop=1&amp;pid=8a539490b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（3）在这个核反应中是吸收能量还是释放能量？这个能量大约是多少？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7_1#a8dc04042?vop=1&amp;vop=1&amp;pid=8a539490b&amp;color=0,0,0&amp;vtp=1&amp;bbb=1"/>
              <p:cNvSpPr/>
              <p:nvPr/>
            </p:nvSpPr>
            <p:spPr>
              <a:xfrm>
                <a:off x="722376" y="1435169"/>
                <a:ext cx="10753344" cy="8375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释放能量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𝟏𝟑𝟗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7_1#a8dc04042?vop=1&amp;vop=1&amp;pid=8a539490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5169"/>
                <a:ext cx="10753344" cy="837502"/>
              </a:xfrm>
              <a:prstGeom prst="rect">
                <a:avLst/>
              </a:prstGeom>
              <a:blipFill rotWithShape="1">
                <a:blip r:embed="rId1"/>
                <a:stretch>
                  <a:fillRect l="-4" t="-8" b="-6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8_1#a8dc04042?vop=1&amp;vop=1&amp;pid=8a539490b&amp;color=0,0,0&amp;vtp=1&amp;bbb=1&amp;hb=1"/>
              <p:cNvSpPr/>
              <p:nvPr/>
            </p:nvSpPr>
            <p:spPr>
              <a:xfrm>
                <a:off x="722376" y="2277052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的平均结合能均大于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的平均结合能,说明生成的新核更稳定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,则这个核反应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,释放的能量为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8_1#a8dc04042?vop=1&amp;vop=1&amp;pid=8a539490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7052"/>
                <a:ext cx="10753344" cy="907034"/>
              </a:xfrm>
              <a:prstGeom prst="rect">
                <a:avLst/>
              </a:prstGeom>
              <a:blipFill rotWithShape="1">
                <a:blip r:embed="rId2"/>
                <a:stretch>
                  <a:fillRect l="-4" t="-64" b="-49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9_1#0a91bad85?vop=1&amp;pid=f1d7c7bf9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[北京十三中2024月考]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太阳能源于太阳内部的聚变反应，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太阳质量也随之不断减少.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设每次聚变反应可看作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4个氢核结合成1个氦核，太阳每秒钟辐射的能量约为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9_1#0a91bad85?vop=1&amp;pid=f1d7c7bf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779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0_1#0a91bad85.bracket?vop=1&amp;pid=f1d7c7bf9&amp;color=0,0,0&amp;vpa=7&amp;vtp=1&amp;bbb=1"/>
          <p:cNvSpPr/>
          <p:nvPr/>
        </p:nvSpPr>
        <p:spPr>
          <a:xfrm>
            <a:off x="5305044" y="18673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9_2#0a91bad85.choices?vop=1&amp;pid=f1d7c7bf9&amp;color=0,0,0&amp;vtp=1&amp;bbb=1"/>
              <p:cNvSpPr/>
              <p:nvPr/>
            </p:nvSpPr>
            <p:spPr>
              <a:xfrm>
                <a:off x="722376" y="2281877"/>
                <a:ext cx="10753344" cy="8558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A.该聚变的核反应方程是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.聚变反应在常温下不能发生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.太阳每秒钟减少的质量约为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.目前核电站采用的核燃料主要是氢核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9_2#0a91bad85.choices?vop=1&amp;pid=f1d7c7bf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855853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5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1_1#0a91bad85?vop=1&amp;vop=1&amp;pid=f1d7c7bf9&amp;color=0,0,0&amp;vtp=1&amp;bt=1&amp;bbb=1&amp;hb=1"/>
              <p:cNvSpPr/>
              <p:nvPr/>
            </p:nvSpPr>
            <p:spPr>
              <a:xfrm>
                <a:off x="722376" y="972000"/>
                <a:ext cx="10753344" cy="1897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根据质量数守恒和电荷数守恒,可得该聚变的核反应方程为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,生成物是正电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,不是负电子,A错误；聚变反应需要在高温高压条件下发生,在常温下不能发生,B正确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；根据爱因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斯坦质能方程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,可得太阳每秒钟减少的质量为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26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；目前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核电站采用的核燃料主要是铀核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,利用铀核的裂变反应过程中释放的核能,D错误.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1_1#0a91bad85?vop=1&amp;vop=1&amp;pid=f1d7c7bf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97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1087" b="-23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2_1#2de058336?vop=1&amp;pid=f1d7c7bf9&amp;color=0,0,0&amp;vtp=1&amp;bt=1&amp;bbb=1&amp;hb=1"/>
              <p:cNvSpPr/>
              <p:nvPr/>
            </p:nvSpPr>
            <p:spPr>
              <a:xfrm>
                <a:off x="722376" y="972000"/>
                <a:ext cx="10753344" cy="132041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[广西桂林2025高二下期末]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2025年1月20日，有“人造太阳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”之称的中国全超导托卡马克核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聚变实验装置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EAST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，首次实现1亿摄氏度1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066秒的高约束模式等离子体运行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.关于该实验中核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聚变方程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2_1#2de058336?vop=1&amp;pid=f1d7c7bf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041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3_1#2de058336.bracket?vop=1&amp;pid=f1d7c7bf9&amp;color=0,0,0&amp;vpa=8&amp;vtp=1"/>
          <p:cNvSpPr/>
          <p:nvPr/>
        </p:nvSpPr>
        <p:spPr>
          <a:xfrm>
            <a:off x="6332665" y="188068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2_2#2de058336.choices?vop=1&amp;pid=f1d7c7bf9&amp;color=0,0,0&amp;vtp=1&amp;bbb=1"/>
              <p:cNvSpPr/>
              <p:nvPr/>
            </p:nvSpPr>
            <p:spPr>
              <a:xfrm>
                <a:off x="722376" y="2295213"/>
                <a:ext cx="10753344" cy="8629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是中子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是电子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C.该反应没有质量亏损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的比结合能小于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2_2#2de058336.choices?vop=1&amp;pid=f1d7c7bf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5213"/>
                <a:ext cx="10753344" cy="862965"/>
              </a:xfrm>
              <a:prstGeom prst="rect">
                <a:avLst/>
              </a:prstGeom>
              <a:blipFill rotWithShape="1">
                <a:blip r:embed="rId2"/>
                <a:stretch>
                  <a:fillRect l="-4" t="-37" b="-59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ed125612.fixed?pid=de9c42de7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eed125612.fixed?pid=de9c42de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第4∼5节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核裂变与核聚变/“基本”粒子</a:t>
            </a:r>
            <a:endParaRPr lang="en-US" altLang="zh-CN" sz="4400" dirty="0"/>
          </a:p>
        </p:txBody>
      </p:sp>
      <p:pic>
        <p:nvPicPr>
          <p:cNvPr id="4" name="C_3#eed125612.fixed?pid=de9c42de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ed125612.fixed?pid=de9c42de7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4_1#2de058336?vop=1&amp;vop=1&amp;pid=f1d7c7bf9&amp;color=0,0,0&amp;vtp=1&amp;bt=1&amp;bbb=1&amp;hb=1"/>
              <p:cNvSpPr/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根据质量数守恒和电荷数守恒可知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的质量数为1，电荷数为0,是中子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,故A正确,B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核聚变会释放大量能量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,根据爱因斯坦质能方程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,可知存在质量亏损,故C错误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；核聚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,生成物的比结合能大于反应物的,故D错误.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4_1#2de058336?vop=1&amp;vop=1&amp;pid=f1d7c7bf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2415" b="-31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5_1#18cee4de5?vop=1&amp;pid=167594738&amp;color=0,0,0&amp;vtp=1&amp;bt=1&amp;bbb=1&amp;hb=1"/>
              <p:cNvSpPr/>
              <p:nvPr/>
            </p:nvSpPr>
            <p:spPr>
              <a:xfrm>
                <a:off x="722376" y="972000"/>
                <a:ext cx="10753344" cy="133324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[江苏南通海安2025高二下期中]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两个氘核以相等的动能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对心碰撞发生核聚变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.核反应方程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.核反应释放的核能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全部转化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为动能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.质量之比可用质量数之比表示，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5_1#18cee4de5?vop=1&amp;pid=1675947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3246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6_1#18cee4de5.bracket?vop=1&amp;pid=167594738&amp;color=0,0,0&amp;vpa=9&amp;vtp=1"/>
          <p:cNvSpPr/>
          <p:nvPr/>
        </p:nvSpPr>
        <p:spPr>
          <a:xfrm>
            <a:off x="7508431" y="1892687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5_2#18cee4de5.choices?vop=1&amp;pid=167594738&amp;color=0,0,0&amp;vtp=1&amp;bbb=1"/>
              <p:cNvSpPr/>
              <p:nvPr/>
            </p:nvSpPr>
            <p:spPr>
              <a:xfrm>
                <a:off x="722376" y="2309690"/>
                <a:ext cx="10753344" cy="593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497455" algn="l"/>
                    <a:tab pos="5388610" algn="l"/>
                    <a:tab pos="86099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5_2#18cee4de5.choices?vop=1&amp;pid=16759473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9690"/>
                <a:ext cx="10753344" cy="593979"/>
              </a:xfrm>
              <a:prstGeom prst="rect">
                <a:avLst/>
              </a:prstGeom>
              <a:blipFill rotWithShape="1">
                <a:blip r:embed="rId2"/>
                <a:stretch>
                  <a:fillRect l="-4" t="-33" b="-90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7_1#18cee4de5?vop=1&amp;vop=1&amp;pid=167594738&amp;color=0,0,0&amp;vtp=1&amp;bt=1&amp;bbb=1&amp;hb=1"/>
              <p:cNvSpPr/>
              <p:nvPr/>
            </p:nvSpPr>
            <p:spPr>
              <a:xfrm>
                <a:off x="722376" y="972000"/>
                <a:ext cx="10753344" cy="20322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核聚变中生成物的比结合能高于反应物的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大于氘核的比结合能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故A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；总动能等于核能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与初始动能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之和.反应前后动量守恒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与中子动量等大反向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,动能比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为其质量的反比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，总动能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,故B正确；释放的核能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,故C、D错误.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7_1#18cee4de5?vop=1&amp;vop=1&amp;pid=1675947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32254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r="-549" b="-12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8_1#e92ba54bb?vop=1&amp;pid=167594738&amp;color=0,0,0&amp;vtp=1&amp;bt=1&amp;bbb=1&amp;hb=1"/>
              <p:cNvSpPr/>
              <p:nvPr/>
            </p:nvSpPr>
            <p:spPr>
              <a:xfrm>
                <a:off x="722376" y="972000"/>
                <a:ext cx="10753344" cy="25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2024年6月13日，据央视新闻报道，新一代人造太阳“中国环流三号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”在国际上首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次发现并实现了一种先进磁场结构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,对提升核聚变装置的控制运行能力具有重要意义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.已知该装置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内部发生的核反应方程为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，其中氘核的质量为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，氦核的质量为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，中子的质量为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，在两个氘核以相等的动能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进行对心碰撞，并且核反应释放的核能全部转化为动能的情况下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，下列说法正确的是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8_1#e92ba54bb?vop=1&amp;pid=1675947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598928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16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38_2#e92ba54bb?vop=1&amp;pid=16759473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4735" y="3428687"/>
            <a:ext cx="2505456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39_1#e92ba54bb.bracket?vop=1&amp;pid=167594738&amp;color=0,0,0&amp;vpa=10&amp;vtp=1&amp;bbb=1"/>
          <p:cNvSpPr/>
          <p:nvPr/>
        </p:nvSpPr>
        <p:spPr>
          <a:xfrm>
            <a:off x="909701" y="3184213"/>
            <a:ext cx="528638" cy="379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8_3#e92ba54bb.choices?vop=1&amp;pid=167594738&amp;color=0,0,0&amp;vtp=1&amp;bbb=1"/>
              <p:cNvSpPr/>
              <p:nvPr/>
            </p:nvSpPr>
            <p:spPr>
              <a:xfrm>
                <a:off x="722376" y="3757617"/>
                <a:ext cx="10753344" cy="8209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A.该核反应吸收的能量约为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.核反应后氦核与中子的动量等大反向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.核反应后氦核的动能为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3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.该反应生成物的结合能小于反应物的结合能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8_3#e92ba54bb.choices?vop=1&amp;pid=16759473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57617"/>
                <a:ext cx="10753344" cy="820928"/>
              </a:xfrm>
              <a:prstGeom prst="rect">
                <a:avLst/>
              </a:prstGeom>
              <a:blipFill rotWithShape="1">
                <a:blip r:embed="rId3"/>
                <a:stretch>
                  <a:fillRect l="-4" t="-39" b="-1103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0_1#e92ba54bb?vop=1&amp;vop=1&amp;pid=167594738&amp;color=0,0,0&amp;vtp=1&amp;bt=1&amp;bbb=1&amp;hb=1"/>
              <p:cNvSpPr/>
              <p:nvPr/>
            </p:nvSpPr>
            <p:spPr>
              <a:xfrm>
                <a:off x="722376" y="972000"/>
                <a:ext cx="10753344" cy="3231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反应前的质量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,反应后的质量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,可知反应发生质量亏损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,则该核反应释放能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,释放的能量为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,故A错误；两个氘核以相等的动能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进行对心碰撞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,则核反应前两氘核总动量为零,因而反应后氦核与中子的总动量也为零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,即二者动量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等大反向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,故B正确；核反应后的总动能为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∝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He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立解得氦核的动能为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,中子的动能为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由于反应放出能量,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该反应生成物的结合能大于反应物的结合能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0_1#e92ba54bb?vop=1&amp;vop=1&amp;pid=1675947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31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783" b="-13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1_1#b0d752a8e?vop=1&amp;pid=c0553f1c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[河北衡水二中2024高二下月考]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2_1#b0d752a8e.bracket?vop=1&amp;pid=c0553f1c7&amp;color=0,0,0&amp;vpa=11&amp;vtp=1"/>
          <p:cNvSpPr/>
          <p:nvPr/>
        </p:nvSpPr>
        <p:spPr>
          <a:xfrm>
            <a:off x="6997764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1_2#b0d752a8e.choices?vop=1&amp;pid=c0553f1c7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A.目前，人们认为粒子界由夸克、强子、轻子构成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.强子是参与强相互作用的粒子，质子是最早发现的强子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.电子、质子和中子是组成物质的不可再分的基本粒子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.夸克的带电荷量是电子电荷量的整数倍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3_1#b0d752a8e?vop=1&amp;vop=1&amp;pid=c0553f1c7&amp;color=0,0,0&amp;vtp=1&amp;bt=1&amp;bbb=1&amp;hb=1"/>
              <p:cNvSpPr/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按照粒子与各种相互作用的不同关系,把粒子大致分为强子、轻子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、规范玻色子和希格斯玻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色子几类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,A错误；强子是参与强相互作用的粒子,质子是最早发现的强子,B正确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；质子和中子由不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同的夸克组成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,本身有复杂的结构,不是基本粒子,C错误；已知夸克有6种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,它们的电荷量分别为元电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荷的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3_1#b0d752a8e?vop=1&amp;vop=1&amp;pid=c0553f1c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915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4_1#16cb81937?vop=1&amp;pid=d993e05c1&amp;color=0,0,0&amp;vtp=1&amp;bt=1&amp;bbb=1"/>
              <p:cNvSpPr/>
              <p:nvPr/>
            </p:nvSpPr>
            <p:spPr>
              <a:xfrm>
                <a:off x="722376" y="972000"/>
                <a:ext cx="10753344" cy="88811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[山东威海2024高二下期中]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关于核反应方程：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①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238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③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④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4_1#16cb81937?vop=1&amp;pid=d993e05c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88111"/>
              </a:xfrm>
              <a:prstGeom prst="rect">
                <a:avLst/>
              </a:prstGeom>
              <a:blipFill rotWithShape="1">
                <a:blip r:embed="rId1"/>
                <a:stretch>
                  <a:fillRect l="-4" t="-51" b="-57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5_1#16cb81937.bracket?vop=1&amp;pid=d993e05c1&amp;color=0,0,0&amp;vpa=12&amp;vtp=1"/>
          <p:cNvSpPr/>
          <p:nvPr/>
        </p:nvSpPr>
        <p:spPr>
          <a:xfrm>
            <a:off x="9843961" y="1454156"/>
            <a:ext cx="385763" cy="4180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4_2#16cb81937.choices?vop=1&amp;pid=d993e05c1&amp;color=0,0,0&amp;vtp=1&amp;bbb=1"/>
              <p:cNvSpPr/>
              <p:nvPr/>
            </p:nvSpPr>
            <p:spPr>
              <a:xfrm>
                <a:off x="722376" y="1871921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A.①是衰变方程，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经过两个半衰期全部衰变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.②是核裂变方程，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射线的电离本领比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.③是人工转变方程，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.④是热核反应，该反应需要很高的温度并放出热量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44_2#16cb81937.choices?vop=1&amp;pid=d993e05c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1921"/>
                <a:ext cx="10753344" cy="1808734"/>
              </a:xfrm>
              <a:prstGeom prst="rect">
                <a:avLst/>
              </a:prstGeom>
              <a:blipFill rotWithShape="1">
                <a:blip r:embed="rId2"/>
                <a:stretch>
                  <a:fillRect l="-4" t="-32" b="-24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6_1#16cb81937?vop=1&amp;vop=1&amp;pid=d993e05c1&amp;color=0,0,0&amp;vtp=1&amp;bt=1&amp;bbb=1&amp;hb=1"/>
              <p:cNvSpPr/>
              <p:nvPr/>
            </p:nvSpPr>
            <p:spPr>
              <a:xfrm>
                <a:off x="722376" y="972000"/>
                <a:ext cx="10753344" cy="2329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①中生成物中有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粒子,且由一种变成两种，属于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衰变,根据半衰期的规律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个半衰期有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发生了衰变,还剩余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没有发生衰变,故A错误；②中生成物中有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,且由一种变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成两种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，属于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射线的电离本领比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射线弱,故B错误；③是核裂变,由于裂变释放能量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明生成物比反应物更加稳定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238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大,故C错误；④是核聚变,是热核反应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反应需要很高的温度并放出热量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6_1#16cb81937?vop=1&amp;vop=1&amp;pid=d993e05c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9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644" b="-1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7_1#16cb81937?vop=1&amp;vop=1&amp;pid=d993e05c1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本题目由教材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P131A组第2题演变而来.教材考查了区分几种核反应，本题延伸考查了半衰期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结合能等知识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b118e7083?vop=1&amp;pid=0254ecfa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1.关于核反应堆和轻核聚变，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b118e7083.bracket?vop=1&amp;pid=0254ecfad&amp;color=0,0,0&amp;vpa=1&amp;vtp=1"/>
          <p:cNvSpPr/>
          <p:nvPr/>
        </p:nvSpPr>
        <p:spPr>
          <a:xfrm>
            <a:off x="5705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b118e7083.choices?vop=1&amp;pid=0254ecfad&amp;color=0,0,0&amp;vtp=1&amp;bbb=1"/>
              <p:cNvSpPr/>
              <p:nvPr/>
            </p:nvSpPr>
            <p:spPr>
              <a:xfrm>
                <a:off x="722376" y="1436497"/>
                <a:ext cx="10753344" cy="1795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A.只要有中子打入铀块中就会发生链式反应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.镉棒吸收中子的能力很强，反应激烈时，将镉棒拔出一些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.普通水能使中子减速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.要使轻核发生聚变，必须使它们的距离达到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以内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b118e7083.choices?vop=1&amp;pid=0254ecf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6497"/>
                <a:ext cx="10753344" cy="1795336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8_1#16cb81937?vop=1&amp;vop=1&amp;pid=d993e05c1&amp;color=0,0,0&amp;mp=1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易错分析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核反应有四种类型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,衰变、人工转变、核裂变、核聚变,本题易因混淆这四种核反应而致错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,掌握四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种核反应的特点是解决此类问题的关键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70ff0575.fixed?pid=de9c42de7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870ff0575.fixed?pid=de9c42de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第4∼5节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核裂变与核聚变/“基本”粒子</a:t>
            </a:r>
            <a:endParaRPr lang="en-US" altLang="zh-CN" sz="4400" dirty="0"/>
          </a:p>
        </p:txBody>
      </p:sp>
      <p:pic>
        <p:nvPicPr>
          <p:cNvPr id="4" name="C_3#870ff0575.fixed?pid=de9c42de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70ff0575.fixed?pid=de9c42de7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9_1#ed3944f88?vop=1&amp;pid=870ff0575&amp;color=0,0,0&amp;vtp=1&amp;bt=1&amp;bbb=1&amp;hb=1"/>
              <p:cNvSpPr/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目前，人类若想实现氘、氚的核聚变，其最简单的核反应为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，氚核的质量为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，氦核的质量为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，中子的质量为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，核反应中发射一种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光子照射到逸出功为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的金属上打出具有最大初动能的光电子的速度为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，已知光电子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，真空中的光速为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9_1#ed3944f88?vop=1&amp;pid=870ff057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886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0_1#ed3944f88.bracket?vop=1&amp;pid=870ff0575&amp;color=0,0,0&amp;vpa=13&amp;vtp=1&amp;bbb=1"/>
          <p:cNvSpPr/>
          <p:nvPr/>
        </p:nvSpPr>
        <p:spPr>
          <a:xfrm>
            <a:off x="6782689" y="23372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9_2#ed3944f88.choices?vop=1&amp;pid=870ff0575&amp;color=0,0,0&amp;vtp=1&amp;bbb=1"/>
              <p:cNvSpPr/>
              <p:nvPr/>
            </p:nvSpPr>
            <p:spPr>
              <a:xfrm>
                <a:off x="722376" y="2754761"/>
                <a:ext cx="10753344" cy="19317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A.该反应释放的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光子来源于核聚变过程中原子核能级跃迁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.利用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光子照射金属打出的光电子的物质波波长为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光子的频率为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49_2#ed3944f88.choices?vop=1&amp;pid=870ff057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54761"/>
                <a:ext cx="10753344" cy="1931797"/>
              </a:xfrm>
              <a:prstGeom prst="rect">
                <a:avLst/>
              </a:prstGeom>
              <a:blipFill rotWithShape="1">
                <a:blip r:embed="rId2"/>
                <a:stretch>
                  <a:fillRect l="-4" t="-7" b="-5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1_1#ed3944f88?vop=1&amp;vop=1&amp;pid=870ff0575&amp;color=0,0,0&amp;vtp=1&amp;bt=1&amp;bbb=1&amp;hb=1"/>
              <p:cNvSpPr/>
              <p:nvPr/>
            </p:nvSpPr>
            <p:spPr>
              <a:xfrm>
                <a:off x="722376" y="972000"/>
                <a:ext cx="10753344" cy="29604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核反应过程中质量亏损为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,由爱因斯坦质能方程可知该反应释放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,由于释放的核能并不是全部给了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,可知该反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应释放的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光子的能量小于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,故A错误；核反应释放能量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光子来源于核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聚变过程中原子核能级跃迁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,故B正确；利用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光子照射金属打出的光电子的物质波波长为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𝑚𝑣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,故C错误；根据光电效应方程可知,光电子的最大初动能为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51_1#ed3944f88?vop=1&amp;vop=1&amp;pid=870ff057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960497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b="-3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2_1#757f13152?vop=1&amp;pid=870ff0575&amp;color=0,0,0&amp;vtp=1&amp;bt=1&amp;bbb=1&amp;h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[山西朔州2024高二下期末]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原子弹和核反应堆都利用了原子核裂变产生的能量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.前者可以给人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类带来灾难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，后者却能用来发电为人类造福.用一个中子轰击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可发生裂变反应生成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并释放出几个中子，已知每个中子的质量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，质量亏损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相当于释放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52_1#757f13152?vop=1&amp;pid=870ff057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BD.53_1#b3b9a8424?vop=1&amp;pid=757f13152&amp;color=0,0,0&amp;vtp=1&amp;bbb=1"/>
          <p:cNvSpPr/>
          <p:nvPr/>
        </p:nvSpPr>
        <p:spPr>
          <a:xfrm>
            <a:off x="722376" y="324403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（1）请写出上述裂变中的核反应方程；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4_1#b3b9a8424?vop=1&amp;vop=1&amp;pid=757f13152&amp;color=0,0,0&amp;vtp=1&amp;bbb=1"/>
              <p:cNvSpPr/>
              <p:nvPr/>
            </p:nvSpPr>
            <p:spPr>
              <a:xfrm>
                <a:off x="722376" y="3663130"/>
                <a:ext cx="10753344" cy="43573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𝟐𝟑𝟓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𝐔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𝐧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𝟓𝟔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𝐁𝐚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𝟑𝟔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𝟗𝟐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𝐊𝐫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𝐧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5_AN.54_1#b3b9a8424?vop=1&amp;vop=1&amp;pid=757f131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63130"/>
                <a:ext cx="10753344" cy="435737"/>
              </a:xfrm>
              <a:prstGeom prst="rect">
                <a:avLst/>
              </a:prstGeom>
              <a:blipFill rotWithShape="1">
                <a:blip r:embed="rId2"/>
                <a:stretch>
                  <a:fillRect l="-4" t="-103" b="-135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55_1#b3b9a8424?vop=1&amp;vop=1&amp;pid=757f13152&amp;color=0,0,0&amp;vtp=1&amp;bbb=1"/>
              <p:cNvSpPr/>
              <p:nvPr/>
            </p:nvSpPr>
            <p:spPr>
              <a:xfrm>
                <a:off x="722376" y="4103947"/>
                <a:ext cx="10753344" cy="9261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由质量数和电荷数守恒可得该核反应方程为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5_AS.55_1#b3b9a8424?vop=1&amp;vop=1&amp;pid=757f131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03947"/>
                <a:ext cx="10753344" cy="926148"/>
              </a:xfrm>
              <a:prstGeom prst="rect">
                <a:avLst/>
              </a:prstGeom>
              <a:blipFill rotWithShape="1">
                <a:blip r:embed="rId3"/>
                <a:stretch>
                  <a:fillRect l="-4" t="-62" b="-55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6_1#17ad126b1?vop=1&amp;pid=757f13152&amp;color=0,0,0&amp;vtp=1&amp;bt=1&amp;bbb=1"/>
              <p:cNvSpPr/>
              <p:nvPr/>
            </p:nvSpPr>
            <p:spPr>
              <a:xfrm>
                <a:off x="722376" y="972000"/>
                <a:ext cx="10753344" cy="4178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（2）求一个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在裂变反应中释放的核能的表达式（用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表示）；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6_1#17ad126b1?vop=1&amp;pid=757f1315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7894"/>
              </a:xfrm>
              <a:prstGeom prst="rect">
                <a:avLst/>
              </a:prstGeom>
              <a:blipFill rotWithShape="1">
                <a:blip r:embed="rId1"/>
                <a:stretch>
                  <a:fillRect l="-4" t="-108" b="-123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7_1#17ad126b1?vop=1&amp;vop=1&amp;pid=757f13152&amp;color=0,0,0&amp;vtp=1&amp;bbb=1"/>
              <p:cNvSpPr/>
              <p:nvPr/>
            </p:nvSpPr>
            <p:spPr>
              <a:xfrm>
                <a:off x="722376" y="1441837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𝚫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𝑬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𝒄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57_1#17ad126b1?vop=1&amp;vop=1&amp;pid=757f131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41837"/>
                <a:ext cx="10753344" cy="401320"/>
              </a:xfrm>
              <a:prstGeom prst="rect">
                <a:avLst/>
              </a:prstGeom>
              <a:blipFill rotWithShape="1">
                <a:blip r:embed="rId2"/>
                <a:stretch>
                  <a:fillRect l="-4" t="-96" b="-138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58_1#17ad126b1?vop=1&amp;vop=1&amp;pid=757f13152&amp;color=0,0,0&amp;vtp=1&amp;bbb=1"/>
              <p:cNvSpPr/>
              <p:nvPr/>
            </p:nvSpPr>
            <p:spPr>
              <a:xfrm>
                <a:off x="722376" y="1844617"/>
                <a:ext cx="10753344" cy="906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反应前后质量亏损为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根据爱因斯坦质能方程得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58_1#17ad126b1?vop=1&amp;vop=1&amp;pid=757f131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4617"/>
                <a:ext cx="10753344" cy="906336"/>
              </a:xfrm>
              <a:prstGeom prst="rect">
                <a:avLst/>
              </a:prstGeom>
              <a:blipFill rotWithShape="1">
                <a:blip r:embed="rId3"/>
                <a:stretch>
                  <a:fillRect l="-4" t="-64" b="-5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9_1#7936f5861?vop=1&amp;pid=757f13152&amp;color=0,0,0&amp;vtp=1&amp;bt=1&amp;bbb=1&amp;hb=1"/>
              <p:cNvSpPr/>
              <p:nvPr/>
            </p:nvSpPr>
            <p:spPr>
              <a:xfrm>
                <a:off x="722376" y="972000"/>
                <a:ext cx="10753344" cy="13114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（3）若某原子弹装料为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，其中大约有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发生裂变，真实的裂变情况有很多种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设发生的都是上述裂变反应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，已知阿伏加德罗常数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，求这颗原子弹释放的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能量约为多少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结果保留2位有效数字,单位为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9_1#7936f5861?vop=1&amp;pid=757f1315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1402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909" b="-35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0_1#7936f5861?vop=1&amp;vop=1&amp;pid=757f13152&amp;color=0,0,0&amp;vtp=1&amp;bbb=1"/>
              <p:cNvSpPr/>
              <p:nvPr/>
            </p:nvSpPr>
            <p:spPr>
              <a:xfrm>
                <a:off x="722376" y="2335853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𝟐𝟔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60_1#7936f5861?vop=1&amp;vop=1&amp;pid=757f131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5853"/>
                <a:ext cx="10753344" cy="401320"/>
              </a:xfrm>
              <a:prstGeom prst="rect">
                <a:avLst/>
              </a:prstGeom>
              <a:blipFill rotWithShape="1">
                <a:blip r:embed="rId2"/>
                <a:stretch>
                  <a:fillRect l="-4" t="-80" b="-138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61_1#7936f5861?vop=1&amp;vop=1&amp;pid=757f13152&amp;color=0,0,0&amp;vtp=1&amp;bbb=1&amp;hb=1"/>
              <p:cNvSpPr/>
              <p:nvPr/>
            </p:nvSpPr>
            <p:spPr>
              <a:xfrm>
                <a:off x="722376" y="2738633"/>
                <a:ext cx="10753344" cy="27628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在裂变反应中亏损的质量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140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这颗原子弹中发生裂变的铀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235的质量约为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235的摩尔质量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61_1#7936f5861?vop=1&amp;vop=1&amp;pid=757f1315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8633"/>
                <a:ext cx="10753344" cy="2762885"/>
              </a:xfrm>
              <a:prstGeom prst="rect">
                <a:avLst/>
              </a:prstGeom>
              <a:blipFill rotWithShape="1">
                <a:blip r:embed="rId3"/>
                <a:stretch>
                  <a:fillRect l="-4" t="-19" b="-20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2_1#bfae20678?vop=1&amp;pid=98eb657ed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[江苏连云港多校2025高二下联考]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我国首艘攻击型核潜艇，其核反应堆采用的燃料是铀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235，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用一个动能约为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的热中子（慢中子）轰击铀235，生成不稳定的铀236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，从而再裂变为钡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144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和氪89，同时放出能量和3个快中子，而快中子不利于铀235的裂变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.为了能使裂变反应继续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，需要将反应中放出的快中子减速，从而使生成的中子继续撞击其他铀235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.有一种减速的方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法是用石墨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（碳12，质量可视为中子的12倍）作为减速剂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，设中子与碳原子的碰撞是对心弹性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碰撞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可能用到的数据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845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072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62_1#bfae20678?vop=1&amp;pid=98eb657e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992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62_2#bfae20678?vop=1&amp;pid=98eb657e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53712" y="3865885"/>
            <a:ext cx="3090672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3_1#ed6af1208?vop=1&amp;pid=bfae20678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（1）写出核反应方程；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4_1#ed6af1208?vop=1&amp;vop=1&amp;pid=bfae20678&amp;color=0,0,0&amp;vtp=1&amp;bbb=1"/>
              <p:cNvSpPr/>
              <p:nvPr/>
            </p:nvSpPr>
            <p:spPr>
              <a:xfrm>
                <a:off x="722376" y="1386528"/>
                <a:ext cx="10753344" cy="43573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𝟐𝟑𝟓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𝐔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𝐧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𝟓𝟔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𝐁𝐚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𝟑𝟔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𝟖𝟗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𝐊𝐫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𝐧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4_1#ed6af1208?vop=1&amp;vop=1&amp;pid=bfae206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435737"/>
              </a:xfrm>
              <a:prstGeom prst="rect">
                <a:avLst/>
              </a:prstGeom>
              <a:blipFill rotWithShape="1">
                <a:blip r:embed="rId1"/>
                <a:stretch>
                  <a:fillRect l="-4" t="-74" b="-135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5_1#ed6af1208?vop=1&amp;vop=1&amp;pid=bfae20678&amp;color=0,0,0&amp;vtp=1&amp;bbb=1"/>
              <p:cNvSpPr/>
              <p:nvPr/>
            </p:nvSpPr>
            <p:spPr>
              <a:xfrm>
                <a:off x="722376" y="1873954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根据质量数守恒和电荷数守恒可知核反应方程为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89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Kr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5_1#ed6af1208?vop=1&amp;vop=1&amp;pid=bfae206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3954"/>
                <a:ext cx="10753344" cy="434785"/>
              </a:xfrm>
              <a:prstGeom prst="rect">
                <a:avLst/>
              </a:prstGeom>
              <a:blipFill rotWithShape="1">
                <a:blip r:embed="rId2"/>
                <a:stretch>
                  <a:fillRect l="-4" t="-16" b="-139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6_1#0ec1dd7a6?vop=1&amp;pid=bfae20678&amp;color=0,0,0&amp;mp=1&amp;vtp=1&amp;bt=1&amp;bbb=1&amp;hb=1"/>
              <p:cNvSpPr/>
              <p:nvPr/>
            </p:nvSpPr>
            <p:spPr>
              <a:xfrm>
                <a:off x="722376" y="972000"/>
                <a:ext cx="10753344" cy="8467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（2）一个动能为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的快中子与静止的碳原子碰撞一次后损失的动能为原来动能的多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少倍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6_1#0ec1dd7a6?vop=1&amp;pid=bfae2067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6709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19" b="-49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67_1#0ec1dd7a6?vop=1&amp;vop=1&amp;pid=bfae20678&amp;color=0,0,0&amp;vtp=1&amp;bbb=1"/>
          <p:cNvSpPr/>
          <p:nvPr/>
        </p:nvSpPr>
        <p:spPr>
          <a:xfrm>
            <a:off x="722376" y="1864937"/>
            <a:ext cx="10753344" cy="39547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0.286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8_1#0ec1dd7a6?vop=1&amp;vop=1&amp;pid=bfae20678&amp;color=0,0,0&amp;vtp=1&amp;bbb=1&amp;hb=1"/>
              <p:cNvSpPr/>
              <p:nvPr/>
            </p:nvSpPr>
            <p:spPr>
              <a:xfrm>
                <a:off x="722376" y="2262447"/>
                <a:ext cx="10753344" cy="391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设中子和碳核的质量分别为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,碰撞前中子的速度为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,碰撞后中子和碳核的速度分别为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,因为碰撞是对心弹性碰撞,所以在碰撞前后,动量和机械能均守恒,有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𝑀𝑣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8_1#0ec1dd7a6?vop=1&amp;vop=1&amp;pid=bfae2067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62447"/>
                <a:ext cx="10753344" cy="3911600"/>
              </a:xfrm>
              <a:prstGeom prst="rect">
                <a:avLst/>
              </a:prstGeom>
              <a:blipFill rotWithShape="1">
                <a:blip r:embed="rId2"/>
                <a:stretch>
                  <a:fillRect l="-4" t="-15" r="-224" b="-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b118e7083?vop=1&amp;vop=1&amp;pid=0254ecfad&amp;color=0,0,0&amp;vtp=1&amp;bt=1&amp;bbb=1&amp;hb=1"/>
              <p:cNvSpPr/>
              <p:nvPr/>
            </p:nvSpPr>
            <p:spPr>
              <a:xfrm>
                <a:off x="722376" y="972000"/>
                <a:ext cx="10753344" cy="1325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要使铀块发生链式反应,还需要铀块达到临界体积,故A错误；镉棒吸收中子的能力很强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,反应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激烈时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,应将镉棒插入一些,故B错误；反应堆中最常使用的慢化剂主要有石墨、重水和普通水,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故C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；要使轻核发生聚变,必须使轻核接近核力发生作用的距离,需要达到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以内,故D错误.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b118e7083?vop=1&amp;vop=1&amp;pid=0254ecfa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30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821" b="-34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9_1#0ac249675?vop=1&amp;pid=bfae20678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（3）一个动能为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的快中子需要与静止的碳原子碰撞多少次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，才能减速成为慢中子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9_1#0ac249675?vop=1&amp;pid=bfae2067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19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70_1#0ac249675?vop=1&amp;vop=1&amp;pid=bfae20678&amp;color=0,0,0&amp;vtp=1&amp;bbb=1"/>
          <p:cNvSpPr/>
          <p:nvPr/>
        </p:nvSpPr>
        <p:spPr>
          <a:xfrm>
            <a:off x="722376" y="1834203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S.71_1#0ac249675?vop=1&amp;vop=1&amp;pid=bfae20678&amp;color=0,0,0&amp;vtp=1&amp;bt=1&amp;bbb=1"/>
              <p:cNvSpPr/>
              <p:nvPr/>
            </p:nvSpPr>
            <p:spPr>
              <a:xfrm>
                <a:off x="722376" y="969264"/>
                <a:ext cx="10753344" cy="367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第一次碰撞后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设经过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2、3、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次碰撞后,中子的能量依次为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……</a:t>
                </a:r>
                <a:endParaRPr lang="en-US" altLang="zh-CN" sz="2200" dirty="0">
                  <a:latin typeface="宋体" panose="02010600030101010101" pitchFamily="2" charset="-122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.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025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.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75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6</m:t>
                                </m:r>
                              </m:sup>
                            </m:sSup>
                          </m:den>
                        </m:f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7</m:t>
                                </m:r>
                              </m:sup>
                            </m:sSup>
                          </m:den>
                        </m:f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</m:t>
                            </m:r>
                          </m:den>
                        </m:f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845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×(−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072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6_AS.71_1#0ac249675?vop=1&amp;vop=1&amp;pid=bfae2067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670300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72_1#bfae20678?vop=1&amp;vop=1&amp;pid=98eb657ed&amp;color=0,0,0&amp;vtp=1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教材变式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本题由教材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P125第5题演变而来.教材考查了碰撞后中子的动能小于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的碰撞次数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，本题延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伸考查了核反应方程及中子损失动能与原来动能的比值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72_1#bfae20678?vop=1&amp;vop=1&amp;pid=98eb657e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55286132a?vop=1&amp;pid=0254ecfad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2.链式反应需要在铀核周围放“慢化剂”，快中子跟慢化剂中的原子核碰撞后，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中子速度减小，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变为慢中子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.假设中子与慢化剂中的原子核发生的碰撞为弹性正碰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，且碰撞前慢化剂中的原子核是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静止的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那么下列物质中最适合做慢化剂的是(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55286132a.bracket?vop=1&amp;pid=0254ecfad&amp;color=0,0,0&amp;vpa=2&amp;vtp=1"/>
          <p:cNvSpPr/>
          <p:nvPr/>
        </p:nvSpPr>
        <p:spPr>
          <a:xfrm>
            <a:off x="5989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55286132a.choices?vop=1&amp;pid=0254ecfad&amp;color=0,0,0&amp;vtp=1&amp;bbb=1"/>
              <p:cNvSpPr/>
              <p:nvPr/>
            </p:nvSpPr>
            <p:spPr>
              <a:xfrm>
                <a:off x="722376" y="2328486"/>
                <a:ext cx="10753344" cy="41179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481580" algn="l"/>
                    <a:tab pos="5306060" algn="l"/>
                    <a:tab pos="82575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A.电子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.铀原子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.铅原子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.碳原子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55286132a.choices?vop=1&amp;pid=0254ecf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28486"/>
                <a:ext cx="10753344" cy="411798"/>
              </a:xfrm>
              <a:prstGeom prst="rect">
                <a:avLst/>
              </a:prstGeom>
              <a:blipFill rotWithShape="1">
                <a:blip r:embed="rId1"/>
                <a:stretch>
                  <a:fillRect l="-4" t="-140" b="-139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55286132a?vop=1&amp;vop=1&amp;pid=0254ecfad&amp;color=0,0,0&amp;vtp=1&amp;bt=1&amp;bbb=1&amp;hb=1"/>
              <p:cNvSpPr/>
              <p:nvPr/>
            </p:nvSpPr>
            <p:spPr>
              <a:xfrm>
                <a:off x="722376" y="972000"/>
                <a:ext cx="10753344" cy="15242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设中子质量为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,碰前速度为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,碰后速度为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,原子核质量为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,碰后速度为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,中子与原子核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发生弹性正碰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,以速度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的方向为正方向,则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,可见原子核质量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越接近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,碰后中子速度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越小,D正确.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55286132a?vop=1&amp;vop=1&amp;pid=0254ecfa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24254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16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8425fd599?vop=1&amp;pid=688b7444b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[甘肃白银2025高二下期末]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中科院合肥物质科学研究院有“人造太阳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”之称的全超导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托卡马克核聚变实验装置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EAST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已创造新的世界纪录，成功实现可重复的1.2亿摄氏度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101秒和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1.6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亿摄氏度20秒等离子体运行，向核聚变能源应用迈出重要一步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.下列关于聚变的说法正确的是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8425fd599?vop=1&amp;pid=688b7444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8425fd599.bracket?vop=1&amp;pid=688b7444b&amp;color=0,0,0&amp;vpa=3&amp;vtp=1&amp;bbb=1"/>
          <p:cNvSpPr/>
          <p:nvPr/>
        </p:nvSpPr>
        <p:spPr>
          <a:xfrm>
            <a:off x="960501" y="2324550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p:sp>
        <p:nvSpPr>
          <p:cNvPr id="4" name="QC_5_BD.7_2#8425fd599.choices?vop=1&amp;pid=688b7444b&amp;color=0,0,0&amp;vtp=1&amp;bbb=1"/>
          <p:cNvSpPr/>
          <p:nvPr/>
        </p:nvSpPr>
        <p:spPr>
          <a:xfrm>
            <a:off x="722376" y="27912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A.两个原子核发生聚变时，其质量数守恒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.两个轻核结合成质量较大的核，总质量比聚变前的大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.两个轻核结合成质量较大的核，核子的比结合能增加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.核聚变比核裂变更为安全、清洁，它是目前利用核能的主要方式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8425fd599?vop=1&amp;vop=1&amp;pid=688b7444b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核反应都遵循质量数守恒和电荷数守恒,故A正确；两个轻核结合成质量较大的核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,结合时放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,出现质量亏损,则总质量比聚变前的小,故B错误；两个轻核结合成质量较大的核,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放出能量,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总的结合能增加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,则核子的比结合能增加,故C正确；与裂变相比,轻核聚变辐射极少,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废物容易处理,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更为安全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、清洁，但是目前聚变还不能进行控制,目前利用核能的主要方式是裂变,故D错误.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b5c190853?vop=1&amp;pid=688b7444b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b5c190853.bracket?vop=1&amp;pid=688b7444b&amp;color=0,0,0&amp;vpa=4&amp;vtp=1"/>
          <p:cNvSpPr/>
          <p:nvPr/>
        </p:nvSpPr>
        <p:spPr>
          <a:xfrm>
            <a:off x="3165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0_2#b5c190853.choices?vop=1&amp;pid=688b7444b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A.聚变反应一定比裂变反应释放的能量多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.聚变反应比裂变反应每个核子平均释放的能量一定多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.聚变反应中粒子的比结合能变小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.聚变反应中由于形成质量较大的核，故反应后质量变大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9559</Words>
  <Application>WPS 演示</Application>
  <PresentationFormat>宽屏</PresentationFormat>
  <Paragraphs>315</Paragraphs>
  <Slides>43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6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Times New Roman</vt:lpstr>
      <vt:lpstr>Times New Roman</vt:lpstr>
      <vt:lpstr>宋体</vt:lpstr>
      <vt:lpstr>黑体</vt:lpstr>
      <vt:lpstr>Cambria Math</vt:lpstr>
      <vt:lpstr>Cambria Math</vt:lpstr>
      <vt:lpstr>Cambria Math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2025-10-15T05:51:00Z</dcterms:created>
  <dcterms:modified xsi:type="dcterms:W3CDTF">2025-10-22T02:12:54Z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9BA98229ADE8478B8644B3B3E2271514_12</vt:lpwstr>
  </property>
  <property fmtid="{D5CDD505-2E9C-101B-9397-08002B2CF9AE}" pid="3" name="KSOProductBuildVer">
    <vt:lpwstr>2052-12.1.0.23125</vt:lpwstr>
  </property>
</Properties>
</file>